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4" r:id="rId5"/>
    <p:sldId id="258" r:id="rId6"/>
    <p:sldId id="259" r:id="rId7"/>
    <p:sldId id="260" r:id="rId8"/>
    <p:sldId id="263"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016"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8FD49F-BF1C-4DE7-B8F7-79238849F936}" type="datetimeFigureOut">
              <a:rPr lang="en-US" smtClean="0"/>
              <a:t>8/28/18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495006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FD49F-BF1C-4DE7-B8F7-79238849F936}" type="datetimeFigureOut">
              <a:rPr lang="en-US" smtClean="0"/>
              <a:t>8/28/18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1288040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FD49F-BF1C-4DE7-B8F7-79238849F936}" type="datetimeFigureOut">
              <a:rPr lang="en-US" smtClean="0"/>
              <a:t>8/28/18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3143905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FD49F-BF1C-4DE7-B8F7-79238849F936}" type="datetimeFigureOut">
              <a:rPr lang="en-US" smtClean="0"/>
              <a:t>8/28/18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2264992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8FD49F-BF1C-4DE7-B8F7-79238849F936}" type="datetimeFigureOut">
              <a:rPr lang="en-US" smtClean="0"/>
              <a:t>8/28/18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974304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8FD49F-BF1C-4DE7-B8F7-79238849F936}" type="datetimeFigureOut">
              <a:rPr lang="en-US" smtClean="0"/>
              <a:t>8/28/18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2281722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8FD49F-BF1C-4DE7-B8F7-79238849F936}" type="datetimeFigureOut">
              <a:rPr lang="en-US" smtClean="0"/>
              <a:t>8/28/18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1522734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8FD49F-BF1C-4DE7-B8F7-79238849F936}" type="datetimeFigureOut">
              <a:rPr lang="en-US" smtClean="0"/>
              <a:t>8/28/18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404092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FD49F-BF1C-4DE7-B8F7-79238849F936}" type="datetimeFigureOut">
              <a:rPr lang="en-US" smtClean="0"/>
              <a:t>8/28/18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1767593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FD49F-BF1C-4DE7-B8F7-79238849F936}" type="datetimeFigureOut">
              <a:rPr lang="en-US" smtClean="0"/>
              <a:t>8/28/18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162148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FD49F-BF1C-4DE7-B8F7-79238849F936}" type="datetimeFigureOut">
              <a:rPr lang="en-US" smtClean="0"/>
              <a:t>8/28/18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41D35-5CB6-458F-83AB-8C553C141CA6}" type="slidenum">
              <a:rPr lang="en-US" smtClean="0"/>
              <a:t>‹#›</a:t>
            </a:fld>
            <a:endParaRPr lang="en-US"/>
          </a:p>
        </p:txBody>
      </p:sp>
    </p:spTree>
    <p:extLst>
      <p:ext uri="{BB962C8B-B14F-4D97-AF65-F5344CB8AC3E}">
        <p14:creationId xmlns:p14="http://schemas.microsoft.com/office/powerpoint/2010/main" val="5935780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FD49F-BF1C-4DE7-B8F7-79238849F936}" type="datetimeFigureOut">
              <a:rPr lang="en-US" smtClean="0"/>
              <a:t>8/28/18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41D35-5CB6-458F-83AB-8C553C141CA6}" type="slidenum">
              <a:rPr lang="en-US" smtClean="0"/>
              <a:t>‹#›</a:t>
            </a:fld>
            <a:endParaRPr lang="en-US"/>
          </a:p>
        </p:txBody>
      </p:sp>
    </p:spTree>
    <p:extLst>
      <p:ext uri="{BB962C8B-B14F-4D97-AF65-F5344CB8AC3E}">
        <p14:creationId xmlns:p14="http://schemas.microsoft.com/office/powerpoint/2010/main" val="3454860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hl7.org/implement/standard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linchem.aaccjnls.org/content/59/7/10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The Ethics and business of biomarkers</a:t>
            </a:r>
            <a:endParaRPr lang="en-US" dirty="0"/>
          </a:p>
        </p:txBody>
      </p:sp>
      <p:sp>
        <p:nvSpPr>
          <p:cNvPr id="3" name="Subtitle 2"/>
          <p:cNvSpPr>
            <a:spLocks noGrp="1"/>
          </p:cNvSpPr>
          <p:nvPr>
            <p:ph type="subTitle" idx="1"/>
          </p:nvPr>
        </p:nvSpPr>
        <p:spPr/>
        <p:txBody>
          <a:bodyPr/>
          <a:lstStyle/>
          <a:p>
            <a:r>
              <a:rPr lang="en-US" dirty="0" smtClean="0"/>
              <a:t>4 Corners </a:t>
            </a:r>
          </a:p>
          <a:p>
            <a:r>
              <a:rPr lang="en-US" dirty="0" smtClean="0"/>
              <a:t>CPSA 2017</a:t>
            </a:r>
            <a:endParaRPr lang="en-US" dirty="0"/>
          </a:p>
        </p:txBody>
      </p:sp>
    </p:spTree>
    <p:extLst>
      <p:ext uri="{BB962C8B-B14F-4D97-AF65-F5344CB8AC3E}">
        <p14:creationId xmlns:p14="http://schemas.microsoft.com/office/powerpoint/2010/main" val="1680749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GENETIC TESTING </a:t>
            </a:r>
            <a:r>
              <a:rPr lang="en-US" dirty="0" smtClean="0">
                <a:sym typeface="Wingdings" panose="05000000000000000000" pitchFamily="2" charset="2"/>
              </a:rPr>
              <a:t></a:t>
            </a:r>
            <a:endParaRPr lang="en-US" dirty="0"/>
          </a:p>
        </p:txBody>
      </p:sp>
      <p:sp>
        <p:nvSpPr>
          <p:cNvPr id="3" name="Content Placeholder 2"/>
          <p:cNvSpPr>
            <a:spLocks noGrp="1"/>
          </p:cNvSpPr>
          <p:nvPr>
            <p:ph idx="1"/>
          </p:nvPr>
        </p:nvSpPr>
        <p:spPr/>
        <p:txBody>
          <a:bodyPr>
            <a:normAutofit fontScale="92500" lnSpcReduction="10000"/>
          </a:bodyPr>
          <a:lstStyle/>
          <a:p>
            <a:r>
              <a:rPr lang="en-US" dirty="0"/>
              <a:t>Recent instance of company offering FREE genetic testing but then planning to sell the genetic data </a:t>
            </a:r>
            <a:endParaRPr lang="en-US" dirty="0" smtClean="0"/>
          </a:p>
          <a:p>
            <a:pPr lvl="1"/>
            <a:r>
              <a:rPr lang="en-US" dirty="0" smtClean="0"/>
              <a:t>At Ravens football game by Orig3n</a:t>
            </a:r>
          </a:p>
          <a:p>
            <a:r>
              <a:rPr lang="en-US" dirty="0" smtClean="0"/>
              <a:t>Privacy </a:t>
            </a:r>
            <a:r>
              <a:rPr lang="en-US" dirty="0"/>
              <a:t>concerns ?</a:t>
            </a:r>
            <a:endParaRPr lang="en-US" dirty="0" smtClean="0">
              <a:effectLst/>
            </a:endParaRPr>
          </a:p>
          <a:p>
            <a:pPr lvl="1"/>
            <a:r>
              <a:rPr lang="en-US" dirty="0"/>
              <a:t>a data breach could subject customers “to a major Trojan Horse. It could make you uninsurable for life insurance.”</a:t>
            </a:r>
          </a:p>
          <a:p>
            <a:r>
              <a:rPr lang="en-US" dirty="0"/>
              <a:t>“The crucial issue,” said </a:t>
            </a:r>
            <a:r>
              <a:rPr lang="en-US" dirty="0" err="1"/>
              <a:t>Pollin</a:t>
            </a:r>
            <a:r>
              <a:rPr lang="en-US" dirty="0"/>
              <a:t>, the Maryland professor, “is managing the public’s expectations about what the tests can and cannot do.”</a:t>
            </a:r>
          </a:p>
          <a:p>
            <a:endParaRPr lang="en-US" dirty="0"/>
          </a:p>
        </p:txBody>
      </p:sp>
      <p:sp>
        <p:nvSpPr>
          <p:cNvPr id="4" name="Right Arrow 3"/>
          <p:cNvSpPr/>
          <p:nvPr/>
        </p:nvSpPr>
        <p:spPr>
          <a:xfrm>
            <a:off x="1143000" y="228600"/>
            <a:ext cx="6858000" cy="1219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FREE GENETIC TESTING </a:t>
            </a:r>
            <a:endParaRPr lang="en-US" dirty="0"/>
          </a:p>
        </p:txBody>
      </p:sp>
    </p:spTree>
    <p:extLst>
      <p:ext uri="{BB962C8B-B14F-4D97-AF65-F5344CB8AC3E}">
        <p14:creationId xmlns:p14="http://schemas.microsoft.com/office/powerpoint/2010/main" val="2596753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DNA Testing</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sz="3600" dirty="0" err="1"/>
              <a:t>AncestryDNA</a:t>
            </a:r>
            <a:r>
              <a:rPr lang="en-US" sz="3600" dirty="0"/>
              <a:t> Privacy Policy and Terms of </a:t>
            </a:r>
            <a:r>
              <a:rPr lang="en-US" sz="3600" dirty="0" smtClean="0"/>
              <a:t>Service: issue </a:t>
            </a:r>
            <a:r>
              <a:rPr lang="en-US" sz="3600" dirty="0"/>
              <a:t>to consider on behalf of yourself and your genetic relatives: </a:t>
            </a:r>
            <a:endParaRPr lang="en-US" sz="3600" dirty="0" smtClean="0"/>
          </a:p>
          <a:p>
            <a:pPr lvl="1"/>
            <a:r>
              <a:rPr lang="en-US" sz="3100" dirty="0" smtClean="0"/>
              <a:t>(</a:t>
            </a:r>
            <a:r>
              <a:rPr lang="en-US" sz="3100" dirty="0"/>
              <a:t>1) the perpetual, royalty-free, world-wide license to use your DNA; </a:t>
            </a:r>
            <a:endParaRPr lang="en-US" sz="3100" dirty="0" smtClean="0"/>
          </a:p>
          <a:p>
            <a:pPr lvl="1"/>
            <a:r>
              <a:rPr lang="en-US" sz="3100" dirty="0" smtClean="0"/>
              <a:t>(</a:t>
            </a:r>
            <a:r>
              <a:rPr lang="en-US" sz="3100" dirty="0"/>
              <a:t>2) the warning that DNA information may be used against “you or a genetic relative”; </a:t>
            </a:r>
            <a:endParaRPr lang="en-US" sz="3100" dirty="0" smtClean="0"/>
          </a:p>
          <a:p>
            <a:pPr lvl="1"/>
            <a:r>
              <a:rPr lang="en-US" sz="3100" dirty="0" smtClean="0"/>
              <a:t>(</a:t>
            </a:r>
            <a:r>
              <a:rPr lang="en-US" sz="3100" dirty="0"/>
              <a:t>3) your waiver of legal rights. </a:t>
            </a:r>
            <a:endParaRPr lang="en-US" sz="3100" dirty="0" smtClean="0"/>
          </a:p>
          <a:p>
            <a:endParaRPr lang="en-US" dirty="0"/>
          </a:p>
          <a:p>
            <a:pPr marL="342900" lvl="1" indent="-342900">
              <a:buFont typeface="Arial" panose="020B0604020202020204" pitchFamily="34" charset="0"/>
              <a:buChar char="•"/>
            </a:pPr>
            <a:r>
              <a:rPr lang="en-US" sz="3300" dirty="0" smtClean="0"/>
              <a:t>May 17 – Media alerts public on Ancestry Privacy Policy </a:t>
            </a:r>
          </a:p>
          <a:p>
            <a:pPr marL="742950" lvl="2" indent="-342900"/>
            <a:r>
              <a:rPr lang="en-US" sz="2900" dirty="0" smtClean="0"/>
              <a:t>Outrage and concern spreads in genealogy community</a:t>
            </a:r>
          </a:p>
          <a:p>
            <a:pPr marL="742950" lvl="2" indent="-342900"/>
            <a:endParaRPr lang="en-US" sz="2900" dirty="0" smtClean="0"/>
          </a:p>
          <a:p>
            <a:pPr marL="342900" lvl="1" indent="-342900">
              <a:buFont typeface="Arial" panose="020B0604020202020204" pitchFamily="34" charset="0"/>
              <a:buChar char="•"/>
            </a:pPr>
            <a:r>
              <a:rPr lang="en-US" sz="3300" dirty="0" smtClean="0"/>
              <a:t>May 23– Ancestry revises – the person owns their results</a:t>
            </a:r>
            <a:endParaRPr lang="en-US" sz="3300" dirty="0"/>
          </a:p>
        </p:txBody>
      </p:sp>
    </p:spTree>
    <p:extLst>
      <p:ext uri="{BB962C8B-B14F-4D97-AF65-F5344CB8AC3E}">
        <p14:creationId xmlns:p14="http://schemas.microsoft.com/office/powerpoint/2010/main" val="104910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Policy</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AncestryDNA</a:t>
            </a:r>
            <a:r>
              <a:rPr lang="en-US" dirty="0" smtClean="0"/>
              <a:t> </a:t>
            </a:r>
            <a:r>
              <a:rPr lang="en-US" u="sng" dirty="0"/>
              <a:t>will not disclose personal information </a:t>
            </a:r>
            <a:r>
              <a:rPr lang="en-US" dirty="0"/>
              <a:t>to third-parties except in very limited circumstances which are set out </a:t>
            </a:r>
            <a:r>
              <a:rPr lang="en-US" dirty="0" smtClean="0"/>
              <a:t>below</a:t>
            </a:r>
          </a:p>
          <a:p>
            <a:r>
              <a:rPr lang="en-US" dirty="0" smtClean="0"/>
              <a:t>Examples </a:t>
            </a:r>
            <a:r>
              <a:rPr lang="en-US" dirty="0"/>
              <a:t>of the limited scenarios where </a:t>
            </a:r>
            <a:r>
              <a:rPr lang="en-US" dirty="0" err="1"/>
              <a:t>AncestryDNA</a:t>
            </a:r>
            <a:r>
              <a:rPr lang="en-US" dirty="0"/>
              <a:t> may disclose personal information to third-parties are: </a:t>
            </a:r>
            <a:endParaRPr lang="en-US" dirty="0" smtClean="0"/>
          </a:p>
          <a:p>
            <a:pPr lvl="1"/>
            <a:r>
              <a:rPr lang="en-US" sz="3400" dirty="0" smtClean="0"/>
              <a:t>(a) with your knowledge and any relevant consents </a:t>
            </a:r>
          </a:p>
          <a:p>
            <a:pPr lvl="1"/>
            <a:r>
              <a:rPr lang="en-US" sz="3400" dirty="0" smtClean="0"/>
              <a:t>(b) as described in this Privacy Statement; </a:t>
            </a:r>
          </a:p>
          <a:p>
            <a:pPr lvl="1"/>
            <a:r>
              <a:rPr lang="en-US" sz="4000" b="1" dirty="0" smtClean="0">
                <a:solidFill>
                  <a:srgbClr val="FF0000"/>
                </a:solidFill>
              </a:rPr>
              <a:t>(c) as may be required by law, regulatory </a:t>
            </a:r>
            <a:r>
              <a:rPr lang="en-US" sz="4000" b="1" dirty="0" err="1" smtClean="0">
                <a:solidFill>
                  <a:srgbClr val="FF0000"/>
                </a:solidFill>
              </a:rPr>
              <a:t>authorities,or</a:t>
            </a:r>
            <a:r>
              <a:rPr lang="en-US" sz="4000" b="1" dirty="0" smtClean="0">
                <a:solidFill>
                  <a:srgbClr val="FF0000"/>
                </a:solidFill>
              </a:rPr>
              <a:t> legal process;</a:t>
            </a:r>
          </a:p>
          <a:p>
            <a:pPr lvl="1"/>
            <a:r>
              <a:rPr lang="en-US" sz="2300" dirty="0" smtClean="0"/>
              <a:t>(d) as permitted to protect the rights or property of </a:t>
            </a:r>
            <a:r>
              <a:rPr lang="en-US" sz="2300" dirty="0" err="1" smtClean="0"/>
              <a:t>AncestryDNA</a:t>
            </a:r>
            <a:r>
              <a:rPr lang="en-US" sz="2300" dirty="0" smtClean="0"/>
              <a:t>, Ancestry Group Companies or other Users (including outside your country of residence); (</a:t>
            </a:r>
          </a:p>
          <a:p>
            <a:pPr lvl="1"/>
            <a:r>
              <a:rPr lang="en-US" sz="2300" dirty="0" smtClean="0"/>
              <a:t>e) to enforce our terms and conditions; </a:t>
            </a:r>
          </a:p>
          <a:p>
            <a:pPr lvl="1"/>
            <a:r>
              <a:rPr lang="en-US" sz="2300" dirty="0" smtClean="0"/>
              <a:t>(f) to prevent fraud or cybercrime; or </a:t>
            </a:r>
          </a:p>
          <a:p>
            <a:pPr lvl="1"/>
            <a:r>
              <a:rPr lang="en-US" sz="2300" dirty="0" smtClean="0"/>
              <a:t>(g) to permit us to pursue available remedies or limit the damages that we may sustain.</a:t>
            </a:r>
          </a:p>
          <a:p>
            <a:endParaRPr lang="en-US" dirty="0"/>
          </a:p>
        </p:txBody>
      </p:sp>
    </p:spTree>
    <p:extLst>
      <p:ext uri="{BB962C8B-B14F-4D97-AF65-F5344CB8AC3E}">
        <p14:creationId xmlns:p14="http://schemas.microsoft.com/office/powerpoint/2010/main" val="380774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Biomarkers are the "In Thing"</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Huge potential, but who manages the science and quality</a:t>
            </a:r>
            <a:endParaRPr lang="en-US" dirty="0"/>
          </a:p>
          <a:p>
            <a:r>
              <a:rPr lang="en-US" dirty="0" smtClean="0"/>
              <a:t>More </a:t>
            </a:r>
            <a:r>
              <a:rPr lang="en-US" dirty="0"/>
              <a:t>types of lab </a:t>
            </a:r>
            <a:r>
              <a:rPr lang="en-US" dirty="0" smtClean="0"/>
              <a:t>tests </a:t>
            </a:r>
            <a:r>
              <a:rPr lang="en-US" dirty="0"/>
              <a:t>are being performed </a:t>
            </a:r>
          </a:p>
          <a:p>
            <a:r>
              <a:rPr lang="en-US" dirty="0" smtClean="0"/>
              <a:t>Results </a:t>
            </a:r>
            <a:r>
              <a:rPr lang="en-US" dirty="0"/>
              <a:t>are being used in various ways</a:t>
            </a:r>
          </a:p>
          <a:p>
            <a:pPr lvl="1" fontAlgn="ctr"/>
            <a:r>
              <a:rPr lang="en-US" dirty="0"/>
              <a:t>Including insurance companies going to </a:t>
            </a:r>
            <a:r>
              <a:rPr lang="en-US" dirty="0" smtClean="0"/>
              <a:t>‘pay </a:t>
            </a:r>
            <a:r>
              <a:rPr lang="en-US" dirty="0"/>
              <a:t>for </a:t>
            </a:r>
            <a:r>
              <a:rPr lang="en-US" dirty="0" smtClean="0"/>
              <a:t>performance’ </a:t>
            </a:r>
            <a:r>
              <a:rPr lang="en-US" dirty="0"/>
              <a:t>on therapies</a:t>
            </a:r>
            <a:endParaRPr lang="en-US" dirty="0" smtClean="0">
              <a:effectLst/>
            </a:endParaRPr>
          </a:p>
          <a:p>
            <a:pPr lvl="1" fontAlgn="ctr"/>
            <a:r>
              <a:rPr lang="en-US" dirty="0"/>
              <a:t>Assess quality outcomes for benefit to patient --&gt; payment</a:t>
            </a:r>
            <a:endParaRPr lang="en-US" dirty="0" smtClean="0">
              <a:effectLst/>
            </a:endParaRPr>
          </a:p>
          <a:p>
            <a:pPr marL="0" indent="0">
              <a:buNone/>
            </a:pPr>
            <a:r>
              <a:rPr lang="en-US" dirty="0"/>
              <a:t> </a:t>
            </a:r>
          </a:p>
          <a:p>
            <a:r>
              <a:rPr lang="en-US" dirty="0"/>
              <a:t>Big data is leading to aggregation of test results</a:t>
            </a:r>
          </a:p>
          <a:p>
            <a:pPr lvl="1" fontAlgn="ctr"/>
            <a:r>
              <a:rPr lang="en-US" dirty="0"/>
              <a:t>However, multiple assays for the same marker are not standardized, are not correlated to each other and are not consistently correlated to disease status or </a:t>
            </a:r>
            <a:r>
              <a:rPr lang="en-US" dirty="0" smtClean="0"/>
              <a:t>outcome</a:t>
            </a:r>
          </a:p>
          <a:p>
            <a:pPr lvl="1" fontAlgn="ctr"/>
            <a:endParaRPr lang="en-US" dirty="0">
              <a:effectLst/>
            </a:endParaRPr>
          </a:p>
          <a:p>
            <a:pPr lvl="1" fontAlgn="ctr"/>
            <a:r>
              <a:rPr lang="en-US" dirty="0"/>
              <a:t>Nathan is </a:t>
            </a:r>
            <a:r>
              <a:rPr lang="en-US" dirty="0" smtClean="0"/>
              <a:t>pursuing proteomic </a:t>
            </a:r>
            <a:r>
              <a:rPr lang="en-US" dirty="0"/>
              <a:t>data </a:t>
            </a:r>
            <a:endParaRPr lang="en-US" dirty="0" smtClean="0"/>
          </a:p>
          <a:p>
            <a:pPr lvl="2" fontAlgn="ctr"/>
            <a:r>
              <a:rPr lang="en-US" dirty="0" smtClean="0"/>
              <a:t>How many proteomic and </a:t>
            </a:r>
            <a:r>
              <a:rPr lang="en-US" dirty="0" err="1" smtClean="0"/>
              <a:t>metabolomic</a:t>
            </a:r>
            <a:r>
              <a:rPr lang="en-US" dirty="0" smtClean="0"/>
              <a:t> databases are there?</a:t>
            </a:r>
            <a:endParaRPr lang="en-US" dirty="0">
              <a:effectLst/>
            </a:endParaRPr>
          </a:p>
        </p:txBody>
      </p:sp>
    </p:spTree>
    <p:extLst>
      <p:ext uri="{BB962C8B-B14F-4D97-AF65-F5344CB8AC3E}">
        <p14:creationId xmlns:p14="http://schemas.microsoft.com/office/powerpoint/2010/main" val="3321172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 for consideration</a:t>
            </a:r>
            <a:endParaRPr lang="en-US" dirty="0"/>
          </a:p>
        </p:txBody>
      </p:sp>
      <p:sp>
        <p:nvSpPr>
          <p:cNvPr id="3" name="Content Placeholder 2"/>
          <p:cNvSpPr>
            <a:spLocks noGrp="1"/>
          </p:cNvSpPr>
          <p:nvPr>
            <p:ph idx="1"/>
          </p:nvPr>
        </p:nvSpPr>
        <p:spPr/>
        <p:txBody>
          <a:bodyPr/>
          <a:lstStyle/>
          <a:p>
            <a:r>
              <a:rPr lang="en-US" dirty="0" smtClean="0"/>
              <a:t>To </a:t>
            </a:r>
            <a:r>
              <a:rPr lang="en-US" dirty="0"/>
              <a:t>what degree are the </a:t>
            </a:r>
            <a:r>
              <a:rPr lang="en-US" dirty="0" smtClean="0"/>
              <a:t>methods:</a:t>
            </a:r>
            <a:endParaRPr lang="en-US" dirty="0"/>
          </a:p>
          <a:p>
            <a:pPr lvl="1" fontAlgn="ctr"/>
            <a:r>
              <a:rPr lang="en-US" dirty="0" smtClean="0"/>
              <a:t>Equivalent </a:t>
            </a:r>
            <a:r>
              <a:rPr lang="en-US" dirty="0"/>
              <a:t>such that the data are equivalent?</a:t>
            </a:r>
          </a:p>
          <a:p>
            <a:pPr lvl="1" fontAlgn="ctr"/>
            <a:r>
              <a:rPr lang="en-US" dirty="0"/>
              <a:t>Monitored </a:t>
            </a:r>
            <a:r>
              <a:rPr lang="en-US" dirty="0" smtClean="0"/>
              <a:t>-   LDT </a:t>
            </a:r>
            <a:r>
              <a:rPr lang="en-US" dirty="0"/>
              <a:t>vs </a:t>
            </a:r>
            <a:r>
              <a:rPr lang="en-US" dirty="0" smtClean="0"/>
              <a:t>501(k)</a:t>
            </a:r>
          </a:p>
          <a:p>
            <a:pPr lvl="1" fontAlgn="ctr"/>
            <a:r>
              <a:rPr lang="en-US" dirty="0" smtClean="0"/>
              <a:t>(If a kit) Used consistently between labs</a:t>
            </a:r>
          </a:p>
          <a:p>
            <a:pPr lvl="1" fontAlgn="ctr"/>
            <a:r>
              <a:rPr lang="en-US" dirty="0" smtClean="0"/>
              <a:t>Data reviewed </a:t>
            </a:r>
            <a:r>
              <a:rPr lang="en-US" dirty="0"/>
              <a:t>for quality (and who oversees/polices this)</a:t>
            </a:r>
          </a:p>
          <a:p>
            <a:endParaRPr lang="en-US" dirty="0"/>
          </a:p>
        </p:txBody>
      </p:sp>
    </p:spTree>
    <p:extLst>
      <p:ext uri="{BB962C8B-B14F-4D97-AF65-F5344CB8AC3E}">
        <p14:creationId xmlns:p14="http://schemas.microsoft.com/office/powerpoint/2010/main" val="3804378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the aggregate</a:t>
            </a:r>
            <a:endParaRPr lang="en-US" dirty="0"/>
          </a:p>
        </p:txBody>
      </p:sp>
      <p:sp>
        <p:nvSpPr>
          <p:cNvPr id="3" name="Content Placeholder 2"/>
          <p:cNvSpPr>
            <a:spLocks noGrp="1"/>
          </p:cNvSpPr>
          <p:nvPr>
            <p:ph idx="1"/>
          </p:nvPr>
        </p:nvSpPr>
        <p:spPr/>
        <p:txBody>
          <a:bodyPr/>
          <a:lstStyle/>
          <a:p>
            <a:r>
              <a:rPr lang="en-US" dirty="0"/>
              <a:t>Traceability is lacking </a:t>
            </a:r>
          </a:p>
          <a:p>
            <a:pPr lvl="1" fontAlgn="ctr"/>
            <a:r>
              <a:rPr lang="en-US" dirty="0"/>
              <a:t>What method was used</a:t>
            </a:r>
            <a:endParaRPr lang="en-US" dirty="0" smtClean="0">
              <a:effectLst/>
            </a:endParaRPr>
          </a:p>
          <a:p>
            <a:pPr lvl="1" fontAlgn="ctr"/>
            <a:r>
              <a:rPr lang="en-US" dirty="0"/>
              <a:t>501(k) vs LDT</a:t>
            </a:r>
            <a:endParaRPr lang="en-US" dirty="0" smtClean="0">
              <a:effectLst/>
            </a:endParaRPr>
          </a:p>
          <a:p>
            <a:pPr lvl="1" fontAlgn="ctr"/>
            <a:r>
              <a:rPr lang="en-US" dirty="0"/>
              <a:t>Test performance</a:t>
            </a:r>
            <a:endParaRPr lang="en-US" dirty="0" smtClean="0">
              <a:effectLst/>
            </a:endParaRPr>
          </a:p>
          <a:p>
            <a:endParaRPr lang="en-US" dirty="0" smtClean="0"/>
          </a:p>
          <a:p>
            <a:r>
              <a:rPr lang="en-US" dirty="0"/>
              <a:t>Lori Bachmann: "Scientists are not involved in providing input into what data are being pulled and how they are being </a:t>
            </a:r>
            <a:r>
              <a:rPr lang="en-US" dirty="0" smtClean="0"/>
              <a:t>used“</a:t>
            </a:r>
            <a:endParaRPr lang="en-US" dirty="0"/>
          </a:p>
        </p:txBody>
      </p:sp>
    </p:spTree>
    <p:extLst>
      <p:ext uri="{BB962C8B-B14F-4D97-AF65-F5344CB8AC3E}">
        <p14:creationId xmlns:p14="http://schemas.microsoft.com/office/powerpoint/2010/main" val="3195480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Curation and Providence/Traceability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Are </a:t>
            </a:r>
            <a:r>
              <a:rPr lang="en-US" dirty="0"/>
              <a:t>going to be extremely important </a:t>
            </a:r>
            <a:r>
              <a:rPr lang="en-US" dirty="0" smtClean="0"/>
              <a:t>issues</a:t>
            </a:r>
          </a:p>
          <a:p>
            <a:pPr lvl="1"/>
            <a:r>
              <a:rPr lang="en-US" dirty="0" smtClean="0"/>
              <a:t>for </a:t>
            </a:r>
            <a:r>
              <a:rPr lang="en-US" dirty="0"/>
              <a:t>research, pharma and the clinical lab. </a:t>
            </a:r>
            <a:endParaRPr lang="en-US" dirty="0" smtClean="0"/>
          </a:p>
          <a:p>
            <a:r>
              <a:rPr lang="en-US" dirty="0" smtClean="0"/>
              <a:t>Much </a:t>
            </a:r>
            <a:r>
              <a:rPr lang="en-US" dirty="0"/>
              <a:t>like HL7 is to electronic health records (</a:t>
            </a:r>
            <a:r>
              <a:rPr lang="en-US" u="sng" dirty="0">
                <a:hlinkClick r:id="rId2"/>
              </a:rPr>
              <a:t>http://www.hl7.org/implement/standards/</a:t>
            </a:r>
            <a:r>
              <a:rPr lang="en-US" dirty="0"/>
              <a:t>), </a:t>
            </a:r>
            <a:endParaRPr lang="en-US" dirty="0" smtClean="0"/>
          </a:p>
          <a:p>
            <a:pPr lvl="1"/>
            <a:r>
              <a:rPr lang="en-US" dirty="0" smtClean="0"/>
              <a:t>a </a:t>
            </a:r>
            <a:r>
              <a:rPr lang="en-US" dirty="0"/>
              <a:t>system is needed to standardize the data being used to assess the quality of health care and subsequently drive reimbursement. </a:t>
            </a:r>
            <a:endParaRPr lang="en-US" dirty="0" smtClean="0"/>
          </a:p>
          <a:p>
            <a:pPr lvl="1"/>
            <a:r>
              <a:rPr lang="en-US" dirty="0" smtClean="0"/>
              <a:t>From </a:t>
            </a:r>
            <a:r>
              <a:rPr lang="en-US" dirty="0"/>
              <a:t>the HL7 website, “standards integral for system integrations, inter-operability and compliance” are needed, </a:t>
            </a:r>
            <a:endParaRPr lang="en-US" dirty="0" smtClean="0"/>
          </a:p>
          <a:p>
            <a:pPr lvl="1"/>
            <a:r>
              <a:rPr lang="en-US" dirty="0" smtClean="0"/>
              <a:t>Lori adds: “interpretation</a:t>
            </a:r>
            <a:r>
              <a:rPr lang="en-US" dirty="0"/>
              <a:t>” to that list for developing curated biomarker data.</a:t>
            </a:r>
          </a:p>
        </p:txBody>
      </p:sp>
    </p:spTree>
    <p:extLst>
      <p:ext uri="{BB962C8B-B14F-4D97-AF65-F5344CB8AC3E}">
        <p14:creationId xmlns:p14="http://schemas.microsoft.com/office/powerpoint/2010/main" val="3348836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a:t>
            </a:r>
            <a:endParaRPr lang="en-US" dirty="0"/>
          </a:p>
        </p:txBody>
      </p:sp>
      <p:sp>
        <p:nvSpPr>
          <p:cNvPr id="3" name="Content Placeholder 2"/>
          <p:cNvSpPr>
            <a:spLocks noGrp="1"/>
          </p:cNvSpPr>
          <p:nvPr>
            <p:ph idx="1"/>
          </p:nvPr>
        </p:nvSpPr>
        <p:spPr/>
        <p:txBody>
          <a:bodyPr>
            <a:normAutofit fontScale="85000" lnSpcReduction="10000"/>
          </a:bodyPr>
          <a:lstStyle/>
          <a:p>
            <a:r>
              <a:rPr lang="en-US" b="1" i="1" dirty="0"/>
              <a:t>The FDA states that they have statutory authority and the responsibility to oversee LDTs in a manner similar to their oversight of other medical devices that are marketed by in vitro diagnostics (IVD) companies. </a:t>
            </a:r>
            <a:endParaRPr lang="en-US" dirty="0"/>
          </a:p>
          <a:p>
            <a:pPr marL="0" indent="0">
              <a:buNone/>
            </a:pPr>
            <a:r>
              <a:rPr lang="en-US" dirty="0"/>
              <a:t> </a:t>
            </a:r>
          </a:p>
          <a:p>
            <a:r>
              <a:rPr lang="en-US" dirty="0" smtClean="0"/>
              <a:t>Both </a:t>
            </a:r>
            <a:r>
              <a:rPr lang="en-US" dirty="0"/>
              <a:t>FDA-approved IVDs, as well as LDTs regulated under CMS/CLIA, come to market before there is solid evidence of the clinical utility of the test (as defined by improvement in patient outcomes), which will not be addressed by bringing LDTs under </a:t>
            </a:r>
            <a:r>
              <a:rPr lang="en-US" dirty="0" smtClean="0"/>
              <a:t>FDA oversight. </a:t>
            </a:r>
            <a:r>
              <a:rPr lang="en-US" dirty="0"/>
              <a:t> </a:t>
            </a:r>
            <a:endParaRPr lang="en-US" dirty="0" smtClean="0"/>
          </a:p>
          <a:p>
            <a:pPr marL="0" indent="0">
              <a:buNone/>
            </a:pPr>
            <a:r>
              <a:rPr lang="en-US" dirty="0"/>
              <a:t>	</a:t>
            </a:r>
            <a:r>
              <a:rPr lang="en-US" dirty="0" smtClean="0"/>
              <a:t>&lt;</a:t>
            </a:r>
            <a:r>
              <a:rPr lang="en-US" dirty="0">
                <a:hlinkClick r:id="rId2"/>
              </a:rPr>
              <a:t>http://clinchem.aaccjnls.org/content/59/7/1017</a:t>
            </a:r>
            <a:r>
              <a:rPr lang="en-US" dirty="0"/>
              <a:t>&gt; </a:t>
            </a:r>
          </a:p>
          <a:p>
            <a:endParaRPr lang="en-US" dirty="0"/>
          </a:p>
        </p:txBody>
      </p:sp>
    </p:spTree>
    <p:extLst>
      <p:ext uri="{BB962C8B-B14F-4D97-AF65-F5344CB8AC3E}">
        <p14:creationId xmlns:p14="http://schemas.microsoft.com/office/powerpoint/2010/main" val="282275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911</TotalTime>
  <Words>622</Words>
  <Application>Microsoft Macintosh PowerPoint</Application>
  <PresentationFormat>On-screen Show (4:3)</PresentationFormat>
  <Paragraphs>67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Ethics and business of biomarkers</vt:lpstr>
      <vt:lpstr>FREE GENETIC TESTING </vt:lpstr>
      <vt:lpstr>DNA Testing</vt:lpstr>
      <vt:lpstr>Current Policy</vt:lpstr>
      <vt:lpstr>Biomarkers are the "In Thing"</vt:lpstr>
      <vt:lpstr>Some questions for consideration</vt:lpstr>
      <vt:lpstr>At the aggregate</vt:lpstr>
      <vt:lpstr>Data Curation and Providence/Traceability</vt:lpstr>
      <vt:lpstr>Regulations</vt:lpstr>
    </vt:vector>
  </TitlesOfParts>
  <Company>Covance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Ethics and business of biomarkers</dc:title>
  <dc:creator>Arnold, Mark (West Trenton)</dc:creator>
  <cp:lastModifiedBy>Mark Arnold</cp:lastModifiedBy>
  <cp:revision>11</cp:revision>
  <dcterms:created xsi:type="dcterms:W3CDTF">2017-10-15T14:52:07Z</dcterms:created>
  <dcterms:modified xsi:type="dcterms:W3CDTF">2018-08-29T01:51:33Z</dcterms:modified>
</cp:coreProperties>
</file>